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420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8130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SzPct val="100000"/>
              <a:defRPr sz="3000"/>
            </a:lvl1pPr>
            <a:lvl2pPr>
              <a:spcBef>
                <a:spcPts val="480"/>
              </a:spcBef>
              <a:buSzPct val="100000"/>
              <a:defRPr sz="2400"/>
            </a:lvl2pPr>
            <a:lvl3pPr>
              <a:spcBef>
                <a:spcPts val="480"/>
              </a:spcBef>
              <a:buSzPct val="100000"/>
              <a:defRPr sz="2400"/>
            </a:lvl3pPr>
            <a:lvl4pPr>
              <a:spcBef>
                <a:spcPts val="360"/>
              </a:spcBef>
              <a:buSzPct val="100000"/>
              <a:defRPr sz="1800"/>
            </a:lvl4pPr>
            <a:lvl5pPr>
              <a:spcBef>
                <a:spcPts val="360"/>
              </a:spcBef>
              <a:buSzPct val="100000"/>
              <a:defRPr sz="1800"/>
            </a:lvl5pPr>
            <a:lvl6pPr>
              <a:spcBef>
                <a:spcPts val="360"/>
              </a:spcBef>
              <a:buSzPct val="100000"/>
              <a:defRPr sz="1800"/>
            </a:lvl6pPr>
            <a:lvl7pPr>
              <a:spcBef>
                <a:spcPts val="360"/>
              </a:spcBef>
              <a:buSzPct val="100000"/>
              <a:defRPr sz="1800"/>
            </a:lvl7pPr>
            <a:lvl8pPr>
              <a:spcBef>
                <a:spcPts val="360"/>
              </a:spcBef>
              <a:buSzPct val="100000"/>
              <a:defRPr sz="1800"/>
            </a:lvl8pPr>
            <a:lvl9pPr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yricstranslate.com/en/yaz-gazeteci-yaz-write-journalist-write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6994675" y="990525"/>
            <a:ext cx="1660499" cy="15531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7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Eden Daniel</a:t>
            </a:r>
          </a:p>
          <a:p>
            <a:pPr rtl="0">
              <a:spcBef>
                <a:spcPts val="0"/>
              </a:spcBef>
              <a:buNone/>
            </a:pPr>
            <a:r>
              <a:rPr lang="en" sz="17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Meklit Zenabu</a:t>
            </a:r>
          </a:p>
          <a:p>
            <a:pPr>
              <a:spcBef>
                <a:spcPts val="0"/>
              </a:spcBef>
              <a:buNone/>
            </a:pPr>
            <a:r>
              <a:rPr lang="en" sz="17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Jorden Denny</a:t>
            </a:r>
          </a:p>
        </p:txBody>
      </p:sp>
      <p:sp>
        <p:nvSpPr>
          <p:cNvPr id="24" name="Shape 24"/>
          <p:cNvSpPr txBox="1"/>
          <p:nvPr/>
        </p:nvSpPr>
        <p:spPr>
          <a:xfrm>
            <a:off x="6925450" y="570475"/>
            <a:ext cx="506399" cy="4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By: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6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Songs On Our Album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/>
          <p:nvPr/>
        </p:nvSpPr>
        <p:spPr>
          <a:xfrm>
            <a:off x="422425" y="919375"/>
            <a:ext cx="7951199" cy="40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Fela Kuti- Sorrow, Tears, and Blood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Bob Dylan- Oxford Town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Ani Difranco- Hello, Birmingham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The One of the Right is the Left- Johnny Cash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The Specials- Gangsters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Yaz Gazeteci Yaz- Selda Bagcan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Leadbelly- On A Monday 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Alice’s Restaurant Massacre- Arlo Guthrie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Frank Zappa- Central Scrutinizer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Frank Zappa- Heavenly Bank Account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Dead Kennedys- Moral Majority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Don Henley- All She Wants to Do Is Dance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Droid Serif"/>
              <a:buChar char="➔"/>
            </a:pPr>
            <a:r>
              <a:rPr lang="en" sz="1800">
                <a:latin typeface="Droid Serif"/>
                <a:ea typeface="Droid Serif"/>
                <a:cs typeface="Droid Serif"/>
                <a:sym typeface="Droid Serif"/>
              </a:rPr>
              <a:t>Fight the Power- Public Enemy</a:t>
            </a:r>
          </a:p>
          <a:p>
            <a:pPr rtl="0">
              <a:spcBef>
                <a:spcPts val="0"/>
              </a:spcBef>
              <a:buNone/>
            </a:pPr>
            <a:endParaRPr sz="1800">
              <a:latin typeface="Droid Serif"/>
              <a:ea typeface="Droid Serif"/>
              <a:cs typeface="Droid Serif"/>
              <a:sym typeface="Droid Serif"/>
            </a:endParaRP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4058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latin typeface="Oswald"/>
                <a:ea typeface="Oswald"/>
                <a:cs typeface="Oswald"/>
                <a:sym typeface="Oswald"/>
              </a:rPr>
              <a:t>“The One on the Right is the Left”</a:t>
            </a:r>
          </a:p>
          <a:p>
            <a:pPr algn="r">
              <a:spcBef>
                <a:spcPts val="0"/>
              </a:spcBef>
              <a:buNone/>
            </a:pPr>
            <a:r>
              <a:rPr lang="en" i="1">
                <a:latin typeface="Amaranth"/>
                <a:ea typeface="Amaranth"/>
                <a:cs typeface="Amaranth"/>
                <a:sym typeface="Amaranth"/>
              </a:rPr>
              <a:t>Johnny Cash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89675" y="5473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“The One on the Right is the Left”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2400"/>
              <a:t>Applies to the First and Ninth Amendments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2400"/>
              <a:t>Political views and music should not intertwine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2400"/>
              <a:t>Recorded by Cash in 1965</a:t>
            </a:r>
          </a:p>
          <a:p>
            <a:pPr marL="457200" lvl="0" indent="-228600" rtl="0">
              <a:lnSpc>
                <a:spcPct val="143181"/>
              </a:lnSpc>
              <a:spcBef>
                <a:spcPts val="400"/>
              </a:spcBef>
              <a:buSzPct val="100000"/>
              <a:buNone/>
            </a:pPr>
            <a:r>
              <a:rPr lang="en" sz="2400"/>
              <a:t>Written by Jack Clement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9925" y="2039475"/>
            <a:ext cx="2844724" cy="290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1979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>
              <a:solidFill>
                <a:srgbClr val="FF0000"/>
              </a:solidFill>
            </a:endParaRPr>
          </a:p>
          <a:p>
            <a:pPr marL="3200400" indent="457200" rtl="0">
              <a:spcBef>
                <a:spcPts val="0"/>
              </a:spcBef>
              <a:buNone/>
            </a:pPr>
            <a:endParaRPr i="1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98775" y="756300"/>
            <a:ext cx="5891399" cy="311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★"/>
            </a:pPr>
            <a:r>
              <a:rPr lang="en" sz="2400">
                <a:solidFill>
                  <a:srgbClr val="0000FF"/>
                </a:solidFill>
              </a:rPr>
              <a:t>Applies to the Fourth and Eighth Amendments</a:t>
            </a:r>
          </a:p>
          <a:p>
            <a:pPr marL="457200" lvl="0" indent="-3810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★"/>
            </a:pPr>
            <a:r>
              <a:rPr lang="en" sz="2400">
                <a:solidFill>
                  <a:srgbClr val="0000FF"/>
                </a:solidFill>
              </a:rPr>
              <a:t>Song is actually based on one of the band’s tours to France</a:t>
            </a:r>
          </a:p>
          <a:p>
            <a:pPr marL="457200" lvl="0" indent="-3810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★"/>
            </a:pPr>
            <a:r>
              <a:rPr lang="en" sz="2400">
                <a:solidFill>
                  <a:srgbClr val="0000FF"/>
                </a:solidFill>
              </a:rPr>
              <a:t>Blamed for causing damages to a hotel that another English band before them had actually caused</a:t>
            </a:r>
          </a:p>
          <a:p>
            <a:pPr marL="457200" lvl="0" indent="-3810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★"/>
            </a:pPr>
            <a:r>
              <a:rPr lang="en" sz="2400">
                <a:solidFill>
                  <a:srgbClr val="0000FF"/>
                </a:solidFill>
              </a:rPr>
              <a:t>A guitar is taken as “compensation” for the damages</a:t>
            </a:r>
          </a:p>
          <a:p>
            <a:pPr marL="457200" lvl="0" indent="-381000" rtl="0">
              <a:spcBef>
                <a:spcPts val="0"/>
              </a:spcBef>
              <a:buClr>
                <a:srgbClr val="0000FF"/>
              </a:buClr>
              <a:buSzPct val="100000"/>
              <a:buFont typeface="Arial"/>
              <a:buChar char="★"/>
            </a:pPr>
            <a:r>
              <a:rPr lang="en" sz="2400">
                <a:solidFill>
                  <a:srgbClr val="0000FF"/>
                </a:solidFill>
              </a:rPr>
              <a:t>Recording phone calls - violation of privacy.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457200" y="197925"/>
            <a:ext cx="6482700" cy="39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u="sng">
                <a:latin typeface="Oswald"/>
                <a:ea typeface="Oswald"/>
                <a:cs typeface="Oswald"/>
                <a:sym typeface="Oswald"/>
              </a:rPr>
              <a:t>The Specials- “Gangsters”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450" y="1055325"/>
            <a:ext cx="2835224" cy="37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7BA0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09050" y="596501"/>
            <a:ext cx="7977900" cy="603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4000" u="sng">
                <a:latin typeface="Oswald"/>
                <a:ea typeface="Oswald"/>
                <a:cs typeface="Oswald"/>
                <a:sym typeface="Oswald"/>
              </a:rPr>
              <a:t>“Oxford Town”</a:t>
            </a:r>
          </a:p>
          <a:p>
            <a:pPr marL="914400" indent="457200" algn="l">
              <a:spcBef>
                <a:spcPts val="0"/>
              </a:spcBef>
              <a:buNone/>
            </a:pPr>
            <a:r>
              <a:rPr lang="en" sz="3000">
                <a:latin typeface="Amaranth"/>
                <a:ea typeface="Amaranth"/>
                <a:cs typeface="Amaranth"/>
                <a:sym typeface="Amaranth"/>
              </a:rPr>
              <a:t>Bob Dylan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41875" y="1095950"/>
            <a:ext cx="5627700" cy="232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2100"/>
              <a:t>Written and performed by Bob Dylan</a:t>
            </a:r>
          </a:p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2100" i="1"/>
              <a:t>Broadside</a:t>
            </a:r>
            <a:r>
              <a:rPr lang="en" sz="2100"/>
              <a:t> magazine invitation</a:t>
            </a:r>
          </a:p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2100"/>
              <a:t>Social commentary about James Meredith going to the university of Mississippi</a:t>
            </a:r>
          </a:p>
          <a:p>
            <a:pPr marL="457200" lvl="0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★"/>
            </a:pPr>
            <a:r>
              <a:rPr lang="en" sz="2100"/>
              <a:t>Applies to the 14th amendment </a:t>
            </a:r>
          </a:p>
          <a:p>
            <a:pPr marL="914400" lvl="1" indent="-36195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" sz="2100"/>
              <a:t>Equal protection of the law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225" y="102174"/>
            <a:ext cx="2929649" cy="37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/>
        </p:nvSpPr>
        <p:spPr>
          <a:xfrm>
            <a:off x="141875" y="3506575"/>
            <a:ext cx="3300000" cy="14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He went down to Oxford town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Guns and clubs followed him down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All because his face was brown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Better get away from Oxford town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3441875" y="3506575"/>
            <a:ext cx="3789899" cy="141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Oxford town around the bend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He come in to the door, he couldn't get in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"/>
              <a:t>All because of the color of his skin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/>
              <a:t>What do you think about that, my friend?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14970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Yaz Gazeteci Yaz</a:t>
            </a:r>
            <a:r>
              <a:rPr lang="en" sz="3000">
                <a:solidFill>
                  <a:srgbClr val="9900FF"/>
                </a:solidFill>
              </a:rPr>
              <a:t> </a:t>
            </a:r>
            <a:r>
              <a:rPr lang="en" sz="2000">
                <a:solidFill>
                  <a:srgbClr val="9900FF"/>
                </a:solidFill>
                <a:latin typeface="Droid Serif"/>
                <a:ea typeface="Droid Serif"/>
                <a:cs typeface="Droid Serif"/>
                <a:sym typeface="Droid Serif"/>
              </a:rPr>
              <a:t>(</a:t>
            </a:r>
            <a:r>
              <a:rPr lang="en" sz="2000" i="1">
                <a:solidFill>
                  <a:srgbClr val="9900FF"/>
                </a:solidFill>
                <a:latin typeface="Droid Serif"/>
                <a:ea typeface="Droid Serif"/>
                <a:cs typeface="Droid Serif"/>
                <a:sym typeface="Droid Serif"/>
              </a:rPr>
              <a:t>Write Journalists Write</a:t>
            </a:r>
            <a:r>
              <a:rPr lang="en" sz="2400" i="1">
                <a:solidFill>
                  <a:srgbClr val="9900FF"/>
                </a:solidFill>
                <a:latin typeface="Oswald"/>
                <a:ea typeface="Oswald"/>
                <a:cs typeface="Oswald"/>
                <a:sym typeface="Oswald"/>
              </a:rPr>
              <a:t>)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828750"/>
            <a:ext cx="8229600" cy="15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 Turkish protest song by Selda Bağcan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Applies to first amendment</a:t>
            </a:r>
          </a:p>
          <a:p>
            <a:pPr marL="914400" lvl="1" indent="-381000" rtl="0">
              <a:spcBef>
                <a:spcPts val="0"/>
              </a:spcBef>
              <a:buClr>
                <a:srgbClr val="000000"/>
              </a:buClr>
              <a:buSzPct val="80000"/>
              <a:buFont typeface="Cambria"/>
              <a:buChar char="○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reedom of the press -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he right of journalists to freely report in her hometown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 sz="1100">
                <a:solidFill>
                  <a:schemeClr val="dk1"/>
                </a:solidFill>
              </a:rPr>
              <a:t> 	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625" y="2111875"/>
            <a:ext cx="3387725" cy="29077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01275" y="2599875"/>
            <a:ext cx="2599799" cy="2183400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“Aman gazeteci gel bizim köye bizim halları da yaz</a:t>
            </a:r>
          </a:p>
          <a:p>
            <a:pPr marL="457200" lvl="0" indent="0" algn="ctr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Şehirde ojeli parmakları yazma</a:t>
            </a:r>
          </a:p>
          <a:p>
            <a:pPr marL="0" lvl="0" indent="0" algn="ctr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    Bir de bizim köyde nasırlanmış  elleri de</a:t>
            </a:r>
          </a:p>
          <a:p>
            <a:pPr marL="0" lvl="0" indent="0" algn="ctr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   Yaz yaz gazeteci yaz,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         yaz yaz efendi yaz”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1">
              <a:solidFill>
                <a:schemeClr val="dk1"/>
              </a:solidFill>
            </a:endParaRPr>
          </a:p>
          <a:p>
            <a:pPr marL="457200" lvl="0" indent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2780525" y="2489150"/>
            <a:ext cx="2446799" cy="2530500"/>
          </a:xfrm>
          <a:prstGeom prst="rect">
            <a:avLst/>
          </a:prstGeom>
          <a:noFill/>
          <a:ln w="9525" cap="flat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“For heavens sake journalist come to our village and write about our situation</a:t>
            </a:r>
          </a:p>
          <a:p>
            <a:pPr lvl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Don't write about painted fingers in the city</a:t>
            </a:r>
          </a:p>
          <a:p>
            <a:pPr lvl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Write about the calloused hands in our village</a:t>
            </a:r>
          </a:p>
          <a:p>
            <a:pPr lvl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Write write journalist write</a:t>
            </a:r>
          </a:p>
          <a:p>
            <a:pPr lvl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Write write sir write”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55900" y="0"/>
            <a:ext cx="8229600" cy="576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700" u="sng">
                <a:solidFill>
                  <a:srgbClr val="FF0000"/>
                </a:solidFill>
                <a:latin typeface="Oswald"/>
                <a:ea typeface="Oswald"/>
                <a:cs typeface="Oswald"/>
                <a:sym typeface="Oswald"/>
              </a:rPr>
              <a:t> Alice’s Restaurant Massacre-  </a:t>
            </a:r>
            <a:r>
              <a:rPr lang="en" sz="2700">
                <a:solidFill>
                  <a:srgbClr val="FF0000"/>
                </a:solidFill>
                <a:latin typeface="Amaranth"/>
                <a:ea typeface="Amaranth"/>
                <a:cs typeface="Amaranth"/>
                <a:sym typeface="Amaranth"/>
              </a:rPr>
              <a:t>Arlo Guthrie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0950" y="354425"/>
            <a:ext cx="6335700" cy="471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Song based on true story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Convicted of littering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could not enlist for Vietnam War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8th amendment</a:t>
            </a:r>
          </a:p>
          <a:p>
            <a:pPr marL="914400" lvl="1" indent="-33655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punishment does not fit crime, excessive fines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5th amendment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self incrimination</a:t>
            </a:r>
          </a:p>
          <a:p>
            <a:pPr marL="914400" lvl="0" indent="0" algn="ctr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 found your name on an envelope at the bottom of a half a ton of garbage, and just wanted to know if you had any information about it." </a:t>
            </a:r>
          </a:p>
          <a:p>
            <a:pPr marL="914400" lvl="0" indent="0" algn="ctr" rtl="0">
              <a:spcBef>
                <a:spcPts val="0"/>
              </a:spcBef>
              <a:buNone/>
            </a:pPr>
            <a:r>
              <a:rPr lang="en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"Yes, sir, Officer Obie, I cannot tell a lie, I put that envelope under that garbage.</a:t>
            </a:r>
            <a:r>
              <a:rPr lang="en" sz="11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"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due process right to a fair trial (impartial jury)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6th amendment</a:t>
            </a:r>
          </a:p>
          <a:p>
            <a:pPr marL="914400" lvl="1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○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lack of counsel to represent him in his case before the judge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★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7th amendment- “</a:t>
            </a: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Suits at common law, where the value in controversy shall exceed twenty dollars, the right of trial by jury shall be preserved”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 dollar fine, no jury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4050" y="354425"/>
            <a:ext cx="2649950" cy="414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A84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725" y="607750"/>
            <a:ext cx="3944225" cy="24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375" y="-17084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741B47"/>
                </a:solidFill>
                <a:latin typeface="Oswald"/>
                <a:ea typeface="Oswald"/>
                <a:cs typeface="Oswald"/>
                <a:sym typeface="Oswald"/>
              </a:rPr>
              <a:t> Sorrow, Tears and Blood- </a:t>
            </a:r>
            <a:r>
              <a:rPr lang="en" sz="3000">
                <a:solidFill>
                  <a:srgbClr val="741B47"/>
                </a:solidFill>
                <a:latin typeface="Amaranth"/>
                <a:ea typeface="Amaranth"/>
                <a:cs typeface="Amaranth"/>
                <a:sym typeface="Amaranth"/>
              </a:rPr>
              <a:t>Fela Kuti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54625" y="607750"/>
            <a:ext cx="7207499" cy="42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Nigerian Afrobeat musician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Criticizes government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Faced attack by the government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○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Nigerian military raid (1977)</a:t>
            </a:r>
          </a:p>
          <a:p>
            <a:pPr marL="1371600" lvl="2" indent="-317500" rtl="0">
              <a:spcBef>
                <a:spcPts val="0"/>
              </a:spcBef>
              <a:buClr>
                <a:srgbClr val="000000"/>
              </a:buClr>
              <a:buSzPct val="77777"/>
              <a:buFont typeface="Cambria"/>
              <a:buChar char="■"/>
            </a:pPr>
            <a:r>
              <a:rPr lang="en" sz="1800">
                <a:latin typeface="Cambria"/>
                <a:ea typeface="Cambria"/>
                <a:cs typeface="Cambria"/>
                <a:sym typeface="Cambria"/>
              </a:rPr>
              <a:t>Kalakuta Republic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○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Imprisoned		</a:t>
            </a: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★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1st Amendment	</a:t>
            </a:r>
          </a:p>
          <a:p>
            <a:pPr marL="914400" lvl="1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Cambria"/>
              <a:buChar char="○"/>
            </a:pPr>
            <a:r>
              <a:rPr lang="en" sz="2000">
                <a:latin typeface="Cambria"/>
                <a:ea typeface="Cambria"/>
                <a:cs typeface="Cambria"/>
                <a:sym typeface="Cambria"/>
              </a:rPr>
              <a:t>freedom of speech and expression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0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</a:t>
            </a:r>
            <a:r>
              <a:rPr lang="en" sz="1800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My people self dey [sic] fear too much. […] We fear to fight for freedom, we fear to fight for liberty, we fear to fight for justice.”</a:t>
            </a:r>
          </a:p>
          <a:p>
            <a:pPr marL="457200" lvl="0" indent="-355600" algn="l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★"/>
            </a:pPr>
            <a:r>
              <a:rPr lang="en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8th Amendment- (Cruel and Unusual Punishment)</a:t>
            </a:r>
          </a:p>
          <a:p>
            <a:pPr marL="91440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Police sirens</a:t>
            </a:r>
          </a:p>
          <a:p>
            <a:pPr marL="91440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Police and military brutality</a:t>
            </a:r>
          </a:p>
          <a:p>
            <a:pPr marL="914400" lvl="1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Cambria"/>
              <a:buChar char="○"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Punishment does not fit the crime</a:t>
            </a:r>
          </a:p>
          <a:p>
            <a:pPr lvl="0" algn="ctr" rtl="0">
              <a:spcBef>
                <a:spcPts val="0"/>
              </a:spcBef>
              <a:buNone/>
            </a:pPr>
            <a:endParaRPr sz="1800" i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57200" y="926825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Cash, Johnny. “The One on the Right is the Left.” Clement, Jack.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Everybody Loves a Nut.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Law, Don; Jones, Frank. 1966. mp3. 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DiFranco, Ani. “Hello, Birmingham.”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To the Teeth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DiFranco, Ani. 1999. mp3. 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Dylan, Bob. “Oxford Town.”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The Freewheelin' Bob Dylan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John Hammond, Tom Wilson. 1962. MP3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Fluoride, Klaus. By Jello Biafra. Perf. D.H. Peligro.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Moral Majority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Dead Kennedys. East Bay Ray, Norm, 1981. Vinyl recording.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Guthrie, Arlo. “Alice’s Restaurant Massacree.”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Alice’s Restaurant.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Hellerman, Fred. 1967. mp3. 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Henley, Don. “All she wants to do is dance.” Kortchmar.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Building the Perfect Beast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Don Henley, Danny Kortchmar, Greg Ladanyi. 1984. MP3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Kuti, Fela. “Sorrow, Tears, and Blood.”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Sorrow, Tears, and Blood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Kuti, Fela. 1977. mp3. 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Leadbelly. “On a Monday.”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Leadbelly.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Leadbelly. 2005. mp3. 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The Specials. “Gangsters.”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The Specials.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Costello, Elvis; The Specials. 1979. mp3. 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"Turkey – World's Biggest Prison for Journalists - Reporters Without Borders." Turkey – World's Biggest Prison for Journalists - Reporters Without Borders. N.p., n.d. Web. 29 Oct. 2014. &lt;http://en.rsf.org/turkey-turkey-world-s-biggest-prison-for-19-12-2012%2C43816.html&gt;.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Uysal, Ahmet. "Global Media Journal." Global Media Journal. Global Media Journal, 2009. Web. 29 Oct. 2014. &lt;http://lass.purduecal.edu/cca/gmj/sp09/gmj-sp09-uysal.htm&gt;.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"Write Journalist Write." Translation of "Yaz Gazeteci Yaz" by Selda Bağcan from Turkish to English. N.p., n.d. Web. 29 Oct. 2014. &lt;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http://lyricstranslate.com/en/yaz-gazeteci-yaz-write-journalist-write.html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&gt;.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  <a:buChar char="➔"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Zappa, Frank. “Heavenly Bank Account.” </a:t>
            </a:r>
            <a:r>
              <a:rPr lang="en" sz="1200" i="1">
                <a:latin typeface="Times New Roman"/>
                <a:ea typeface="Times New Roman"/>
                <a:cs typeface="Times New Roman"/>
                <a:sym typeface="Times New Roman"/>
              </a:rPr>
              <a:t>You Are What You Is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. Zappa, Frank. 1981. mp3.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On-screen Show (16:9)</PresentationFormat>
  <Paragraphs>109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light-gradient</vt:lpstr>
      <vt:lpstr>PowerPoint Presentation</vt:lpstr>
      <vt:lpstr>Songs On Our Album </vt:lpstr>
      <vt:lpstr>“The One on the Right is the Left” Johnny Cash</vt:lpstr>
      <vt:lpstr> </vt:lpstr>
      <vt:lpstr>“Oxford Town” Bob Dylan</vt:lpstr>
      <vt:lpstr>Yaz Gazeteci Yaz (Write Journalists Write)</vt:lpstr>
      <vt:lpstr> Alice’s Restaurant Massacre-  Arlo Guthrie</vt:lpstr>
      <vt:lpstr> Sorrow, Tears and Blood- Fela Kuti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Etsubdink Daniel</dc:creator>
  <cp:lastModifiedBy>David Traubert</cp:lastModifiedBy>
  <cp:revision>1</cp:revision>
  <dcterms:modified xsi:type="dcterms:W3CDTF">2015-01-16T16:21:28Z</dcterms:modified>
</cp:coreProperties>
</file>